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0" r:id="rId6"/>
    <p:sldId id="260" r:id="rId7"/>
    <p:sldId id="268" r:id="rId8"/>
    <p:sldId id="267" r:id="rId9"/>
    <p:sldId id="269" r:id="rId10"/>
    <p:sldId id="271" r:id="rId11"/>
    <p:sldId id="272" r:id="rId12"/>
    <p:sldId id="273" r:id="rId13"/>
    <p:sldId id="262"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3C934-1A90-27D9-1C28-F13F2BB3B119}" v="461" dt="2024-11-19T22:54:29.817"/>
    <p1510:client id="{4C79450A-93A8-4601-1CCE-9E7367060FEC}" v="2200" dt="2024-11-21T15:27:55.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ccessibility.huit.harvard.edu/data-viz-charts-graph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13</a:t>
            </a:r>
          </a:p>
        </p:txBody>
      </p:sp>
      <p:sp>
        <p:nvSpPr>
          <p:cNvPr id="3" name="Subtitle 2"/>
          <p:cNvSpPr>
            <a:spLocks noGrp="1"/>
          </p:cNvSpPr>
          <p:nvPr>
            <p:ph type="subTitle" idx="1"/>
          </p:nvPr>
        </p:nvSpPr>
        <p:spPr/>
        <p:txBody>
          <a:bodyPr/>
          <a:lstStyle/>
          <a:p>
            <a:r>
              <a:rPr lang="en-US"/>
              <a:t>Data visualization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BCA8-76CD-9DEE-82A5-75C770A7BBBF}"/>
              </a:ext>
            </a:extLst>
          </p:cNvPr>
          <p:cNvSpPr>
            <a:spLocks noGrp="1"/>
          </p:cNvSpPr>
          <p:nvPr>
            <p:ph type="title"/>
          </p:nvPr>
        </p:nvSpPr>
        <p:spPr/>
        <p:txBody>
          <a:bodyPr/>
          <a:lstStyle/>
          <a:p>
            <a:r>
              <a:rPr lang="en-US" dirty="0"/>
              <a:t>Example: Averages</a:t>
            </a:r>
          </a:p>
        </p:txBody>
      </p:sp>
      <p:sp>
        <p:nvSpPr>
          <p:cNvPr id="3" name="Content Placeholder 2">
            <a:extLst>
              <a:ext uri="{FF2B5EF4-FFF2-40B4-BE49-F238E27FC236}">
                <a16:creationId xmlns:a16="http://schemas.microsoft.com/office/drawing/2014/main" id="{A23F6F67-CAD4-AA55-A4C8-E47968FB3294}"/>
              </a:ext>
            </a:extLst>
          </p:cNvPr>
          <p:cNvSpPr>
            <a:spLocks noGrp="1"/>
          </p:cNvSpPr>
          <p:nvPr>
            <p:ph idx="1"/>
          </p:nvPr>
        </p:nvSpPr>
        <p:spPr>
          <a:xfrm>
            <a:off x="1103312" y="1826582"/>
            <a:ext cx="5174264" cy="4421817"/>
          </a:xfrm>
        </p:spPr>
        <p:txBody>
          <a:bodyPr vert="horz" lIns="91440" tIns="45720" rIns="91440" bIns="45720" rtlCol="0" anchor="t">
            <a:normAutofit fontScale="85000" lnSpcReduction="20000"/>
          </a:bodyPr>
          <a:lstStyle/>
          <a:p>
            <a:r>
              <a:rPr lang="en-US" dirty="0"/>
              <a:t>One common issue with visualizations is showing data in ways that are misrepresentations, or willfully misleading.</a:t>
            </a:r>
          </a:p>
          <a:p>
            <a:pPr lvl="1">
              <a:buClr>
                <a:srgbClr val="8AD0D6"/>
              </a:buClr>
              <a:buFont typeface="Courier New" charset="2"/>
              <a:buChar char="o"/>
            </a:pPr>
            <a:r>
              <a:rPr lang="en-US" dirty="0"/>
              <a:t>For example, if the average salary is </a:t>
            </a:r>
            <a:r>
              <a:rPr lang="en-US" dirty="0">
                <a:ea typeface="+mj-lt"/>
                <a:cs typeface="+mj-lt"/>
              </a:rPr>
              <a:t>€</a:t>
            </a:r>
            <a:r>
              <a:rPr lang="en-US" dirty="0"/>
              <a:t>2000 (pretend that's good) then you might think yay people make good money, but if you look at the numbers, 9 of 10 people make </a:t>
            </a:r>
            <a:r>
              <a:rPr lang="en-US" dirty="0">
                <a:ea typeface="+mj-lt"/>
                <a:cs typeface="+mj-lt"/>
              </a:rPr>
              <a:t>€1000 and one person made €10,000 euro you'd see it's actually not great and misrepresents the affluency of the area</a:t>
            </a:r>
          </a:p>
          <a:p>
            <a:pPr>
              <a:buClr>
                <a:srgbClr val="8AD0D6"/>
              </a:buClr>
            </a:pPr>
            <a:r>
              <a:rPr lang="en-US" dirty="0">
                <a:ea typeface="+mj-lt"/>
                <a:cs typeface="+mj-lt"/>
              </a:rPr>
              <a:t>Let's say we're looking at response time, the average makes it look faster than it really is, the median makes it seem closer to reasonable, but it doesn't show the very fast but very failed transactions</a:t>
            </a:r>
          </a:p>
          <a:p>
            <a:pPr>
              <a:buClr>
                <a:srgbClr val="8AD0D6"/>
              </a:buClr>
            </a:pPr>
            <a:r>
              <a:rPr lang="en-US" dirty="0">
                <a:ea typeface="+mj-lt"/>
                <a:cs typeface="+mj-lt"/>
              </a:rPr>
              <a:t>Averages can be useful, but you need to make sure they are accurately representing your data</a:t>
            </a:r>
          </a:p>
        </p:txBody>
      </p:sp>
      <p:pic>
        <p:nvPicPr>
          <p:cNvPr id="4" name="Picture 3" descr="This is another typical Response Time Distribution. Here we have quite a few very fast transactions that drag the average to the left of the actual median">
            <a:extLst>
              <a:ext uri="{FF2B5EF4-FFF2-40B4-BE49-F238E27FC236}">
                <a16:creationId xmlns:a16="http://schemas.microsoft.com/office/drawing/2014/main" id="{2C54FE2B-815B-D23A-8F02-DB48D0337FCB}"/>
              </a:ext>
            </a:extLst>
          </p:cNvPr>
          <p:cNvPicPr>
            <a:picLocks noChangeAspect="1"/>
          </p:cNvPicPr>
          <p:nvPr/>
        </p:nvPicPr>
        <p:blipFill>
          <a:blip r:embed="rId2"/>
          <a:stretch>
            <a:fillRect/>
          </a:stretch>
        </p:blipFill>
        <p:spPr>
          <a:xfrm>
            <a:off x="6429469" y="2013913"/>
            <a:ext cx="5489417" cy="3546906"/>
          </a:xfrm>
          <a:prstGeom prst="rect">
            <a:avLst/>
          </a:prstGeom>
        </p:spPr>
      </p:pic>
      <p:sp>
        <p:nvSpPr>
          <p:cNvPr id="5" name="TextBox 4">
            <a:extLst>
              <a:ext uri="{FF2B5EF4-FFF2-40B4-BE49-F238E27FC236}">
                <a16:creationId xmlns:a16="http://schemas.microsoft.com/office/drawing/2014/main" id="{43CC0449-0098-2F7A-492F-8CB9AD9BE68E}"/>
              </a:ext>
            </a:extLst>
          </p:cNvPr>
          <p:cNvSpPr txBox="1"/>
          <p:nvPr/>
        </p:nvSpPr>
        <p:spPr>
          <a:xfrm>
            <a:off x="6427960" y="5673505"/>
            <a:ext cx="49492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https://www.dynatrace.com/news/blog/why-averages-suck-and-percentiles-are-great/</a:t>
            </a:r>
            <a:endParaRPr lang="en-US" dirty="0"/>
          </a:p>
        </p:txBody>
      </p:sp>
    </p:spTree>
    <p:extLst>
      <p:ext uri="{BB962C8B-B14F-4D97-AF65-F5344CB8AC3E}">
        <p14:creationId xmlns:p14="http://schemas.microsoft.com/office/powerpoint/2010/main" val="27677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5E0C-F12A-96F0-2324-020648203DA7}"/>
              </a:ext>
            </a:extLst>
          </p:cNvPr>
          <p:cNvSpPr>
            <a:spLocks noGrp="1"/>
          </p:cNvSpPr>
          <p:nvPr>
            <p:ph type="title"/>
          </p:nvPr>
        </p:nvSpPr>
        <p:spPr/>
        <p:txBody>
          <a:bodyPr/>
          <a:lstStyle/>
          <a:p>
            <a:r>
              <a:rPr lang="en-US" dirty="0"/>
              <a:t>Example: Percentiles</a:t>
            </a:r>
          </a:p>
        </p:txBody>
      </p:sp>
      <p:sp>
        <p:nvSpPr>
          <p:cNvPr id="3" name="Content Placeholder 2">
            <a:extLst>
              <a:ext uri="{FF2B5EF4-FFF2-40B4-BE49-F238E27FC236}">
                <a16:creationId xmlns:a16="http://schemas.microsoft.com/office/drawing/2014/main" id="{5B7D4606-04CD-25B8-831C-960CDB8444D4}"/>
              </a:ext>
            </a:extLst>
          </p:cNvPr>
          <p:cNvSpPr>
            <a:spLocks noGrp="1"/>
          </p:cNvSpPr>
          <p:nvPr>
            <p:ph idx="1"/>
          </p:nvPr>
        </p:nvSpPr>
        <p:spPr/>
        <p:txBody>
          <a:bodyPr vert="horz" lIns="91440" tIns="45720" rIns="91440" bIns="45720" rtlCol="0" anchor="t">
            <a:normAutofit/>
          </a:bodyPr>
          <a:lstStyle/>
          <a:p>
            <a:r>
              <a:rPr lang="en-US" dirty="0"/>
              <a:t>Percentiles will show more accurate information in some cases because they include how much of the data is represented by the visualization</a:t>
            </a:r>
          </a:p>
          <a:p>
            <a:pPr>
              <a:buClr>
                <a:srgbClr val="8AD0D6"/>
              </a:buClr>
            </a:pPr>
            <a:endParaRPr lang="en-US" dirty="0"/>
          </a:p>
        </p:txBody>
      </p:sp>
      <p:pic>
        <p:nvPicPr>
          <p:cNvPr id="7" name="Picture 6" descr="A diagram of a normal distribution&#10;&#10;Description automatically generated">
            <a:extLst>
              <a:ext uri="{FF2B5EF4-FFF2-40B4-BE49-F238E27FC236}">
                <a16:creationId xmlns:a16="http://schemas.microsoft.com/office/drawing/2014/main" id="{FDD2901A-4936-2265-7F2B-6DE82306B84A}"/>
              </a:ext>
            </a:extLst>
          </p:cNvPr>
          <p:cNvPicPr>
            <a:picLocks noChangeAspect="1"/>
          </p:cNvPicPr>
          <p:nvPr/>
        </p:nvPicPr>
        <p:blipFill>
          <a:blip r:embed="rId2"/>
          <a:stretch>
            <a:fillRect/>
          </a:stretch>
        </p:blipFill>
        <p:spPr>
          <a:xfrm>
            <a:off x="281789" y="3428339"/>
            <a:ext cx="3895254" cy="2204331"/>
          </a:xfrm>
          <a:prstGeom prst="rect">
            <a:avLst/>
          </a:prstGeom>
        </p:spPr>
      </p:pic>
      <p:pic>
        <p:nvPicPr>
          <p:cNvPr id="8" name="Picture 7">
            <a:extLst>
              <a:ext uri="{FF2B5EF4-FFF2-40B4-BE49-F238E27FC236}">
                <a16:creationId xmlns:a16="http://schemas.microsoft.com/office/drawing/2014/main" id="{F7FA90CD-B65C-CEEB-8D45-18B73DCE2B43}"/>
              </a:ext>
            </a:extLst>
          </p:cNvPr>
          <p:cNvPicPr>
            <a:picLocks noChangeAspect="1"/>
          </p:cNvPicPr>
          <p:nvPr/>
        </p:nvPicPr>
        <p:blipFill>
          <a:blip r:embed="rId3"/>
          <a:stretch>
            <a:fillRect/>
          </a:stretch>
        </p:blipFill>
        <p:spPr>
          <a:xfrm>
            <a:off x="4353674" y="2971171"/>
            <a:ext cx="4230181" cy="3441700"/>
          </a:xfrm>
          <a:prstGeom prst="rect">
            <a:avLst/>
          </a:prstGeom>
        </p:spPr>
      </p:pic>
      <p:sp>
        <p:nvSpPr>
          <p:cNvPr id="9" name="TextBox 8">
            <a:extLst>
              <a:ext uri="{FF2B5EF4-FFF2-40B4-BE49-F238E27FC236}">
                <a16:creationId xmlns:a16="http://schemas.microsoft.com/office/drawing/2014/main" id="{74361AEC-1791-495D-6B58-64DD2196EED9}"/>
              </a:ext>
            </a:extLst>
          </p:cNvPr>
          <p:cNvSpPr txBox="1"/>
          <p:nvPr/>
        </p:nvSpPr>
        <p:spPr>
          <a:xfrm>
            <a:off x="8736593" y="2957464"/>
            <a:ext cx="329697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 calculate the 10th percentile, let’s say we have 10,000 values. We take all of the values, order them from smallest to largest, and identify the 1001st value (where 1000 or 10% of the values are below it), which will be our 10th percentile"</a:t>
            </a:r>
            <a:endParaRPr lang="en-US" dirty="0"/>
          </a:p>
        </p:txBody>
      </p:sp>
      <p:sp>
        <p:nvSpPr>
          <p:cNvPr id="10" name="TextBox 9">
            <a:extLst>
              <a:ext uri="{FF2B5EF4-FFF2-40B4-BE49-F238E27FC236}">
                <a16:creationId xmlns:a16="http://schemas.microsoft.com/office/drawing/2014/main" id="{019AFF94-4186-3DBC-6B0F-466547275085}"/>
              </a:ext>
            </a:extLst>
          </p:cNvPr>
          <p:cNvSpPr txBox="1"/>
          <p:nvPr/>
        </p:nvSpPr>
        <p:spPr>
          <a:xfrm>
            <a:off x="392316" y="5665960"/>
            <a:ext cx="38552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https://www.timescale.com/blog/how-percentiles-work-and-why-theyre-better-than-averages/</a:t>
            </a:r>
            <a:endParaRPr lang="en-US" dirty="0"/>
          </a:p>
        </p:txBody>
      </p:sp>
    </p:spTree>
    <p:extLst>
      <p:ext uri="{BB962C8B-B14F-4D97-AF65-F5344CB8AC3E}">
        <p14:creationId xmlns:p14="http://schemas.microsoft.com/office/powerpoint/2010/main" val="321312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77D7-F7D8-B4FD-3445-D6FCEED0C999}"/>
              </a:ext>
            </a:extLst>
          </p:cNvPr>
          <p:cNvSpPr>
            <a:spLocks noGrp="1"/>
          </p:cNvSpPr>
          <p:nvPr>
            <p:ph type="title"/>
          </p:nvPr>
        </p:nvSpPr>
        <p:spPr/>
        <p:txBody>
          <a:bodyPr/>
          <a:lstStyle/>
          <a:p>
            <a:r>
              <a:rPr lang="en-US" dirty="0"/>
              <a:t>Percentiles Continues</a:t>
            </a:r>
          </a:p>
        </p:txBody>
      </p:sp>
      <p:pic>
        <p:nvPicPr>
          <p:cNvPr id="4" name="Content Placeholder 3" descr="A graph showing average and 90 percentile&#10;&#10;Description automatically generated">
            <a:extLst>
              <a:ext uri="{FF2B5EF4-FFF2-40B4-BE49-F238E27FC236}">
                <a16:creationId xmlns:a16="http://schemas.microsoft.com/office/drawing/2014/main" id="{001099D7-57E6-37B5-16E2-CE486943A422}"/>
              </a:ext>
            </a:extLst>
          </p:cNvPr>
          <p:cNvPicPr>
            <a:picLocks noGrp="1" noChangeAspect="1"/>
          </p:cNvPicPr>
          <p:nvPr>
            <p:ph idx="1"/>
          </p:nvPr>
        </p:nvPicPr>
        <p:blipFill>
          <a:blip r:embed="rId2"/>
          <a:stretch>
            <a:fillRect/>
          </a:stretch>
        </p:blipFill>
        <p:spPr>
          <a:xfrm>
            <a:off x="931983" y="1373908"/>
            <a:ext cx="4241893" cy="2596036"/>
          </a:xfrm>
        </p:spPr>
      </p:pic>
      <p:pic>
        <p:nvPicPr>
          <p:cNvPr id="5" name="Picture 4" descr="A line graph with orange line&#10;&#10;Description automatically generated">
            <a:extLst>
              <a:ext uri="{FF2B5EF4-FFF2-40B4-BE49-F238E27FC236}">
                <a16:creationId xmlns:a16="http://schemas.microsoft.com/office/drawing/2014/main" id="{AD512641-FCCB-7D74-DBC0-3EA9A5A7338F}"/>
              </a:ext>
            </a:extLst>
          </p:cNvPr>
          <p:cNvPicPr>
            <a:picLocks noChangeAspect="1"/>
          </p:cNvPicPr>
          <p:nvPr/>
        </p:nvPicPr>
        <p:blipFill>
          <a:blip r:embed="rId3"/>
          <a:stretch>
            <a:fillRect/>
          </a:stretch>
        </p:blipFill>
        <p:spPr>
          <a:xfrm>
            <a:off x="876865" y="4264087"/>
            <a:ext cx="4342270" cy="2426518"/>
          </a:xfrm>
          <a:prstGeom prst="rect">
            <a:avLst/>
          </a:prstGeom>
        </p:spPr>
      </p:pic>
      <p:sp>
        <p:nvSpPr>
          <p:cNvPr id="6" name="TextBox 5">
            <a:extLst>
              <a:ext uri="{FF2B5EF4-FFF2-40B4-BE49-F238E27FC236}">
                <a16:creationId xmlns:a16="http://schemas.microsoft.com/office/drawing/2014/main" id="{E1D7363F-0B7A-5ED2-4D04-3CBD3DAF8DF0}"/>
              </a:ext>
            </a:extLst>
          </p:cNvPr>
          <p:cNvSpPr txBox="1"/>
          <p:nvPr/>
        </p:nvSpPr>
        <p:spPr>
          <a:xfrm>
            <a:off x="5854574" y="1705068"/>
            <a:ext cx="552261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Upper graph shows the median, Average and 90th Percentile with a long tail</a:t>
            </a:r>
          </a:p>
          <a:p>
            <a:pPr marL="285750" indent="-285750">
              <a:buFont typeface="Arial"/>
              <a:buChar char="•"/>
            </a:pPr>
            <a:r>
              <a:rPr lang="en-US" dirty="0"/>
              <a:t>Lower graph shows the same but with a small bump on the line after average, but before the 90th percentile</a:t>
            </a:r>
          </a:p>
          <a:p>
            <a:pPr marL="285750" indent="-285750">
              <a:buFont typeface="Arial"/>
              <a:buChar char="•"/>
            </a:pPr>
            <a:r>
              <a:rPr lang="en-US" dirty="0"/>
              <a:t>This shows an increase in response time for a small (10%) number of users that wouldn't have been accurately reported using other metrics</a:t>
            </a:r>
          </a:p>
          <a:p>
            <a:pPr marL="285750" indent="-285750">
              <a:buFont typeface="Arial"/>
              <a:buChar char="•"/>
            </a:pPr>
            <a:r>
              <a:rPr lang="en-US" dirty="0"/>
              <a:t>Having this insight can allow a company to figure out there are problems faster, and respond faster</a:t>
            </a:r>
          </a:p>
          <a:p>
            <a:pPr marL="285750" indent="-285750">
              <a:buFont typeface="Arial"/>
              <a:buChar char="•"/>
            </a:pPr>
            <a:r>
              <a:rPr lang="en-US" dirty="0"/>
              <a:t>Companies don't like lots of tickets, or long wait times on tickets, predicting issues and seeing them quickly can mitigate those</a:t>
            </a:r>
          </a:p>
          <a:p>
            <a:endParaRPr lang="en-US" dirty="0"/>
          </a:p>
        </p:txBody>
      </p:sp>
    </p:spTree>
    <p:extLst>
      <p:ext uri="{BB962C8B-B14F-4D97-AF65-F5344CB8AC3E}">
        <p14:creationId xmlns:p14="http://schemas.microsoft.com/office/powerpoint/2010/main" val="235314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5119-000C-DCD7-A36E-D393F95A8261}"/>
              </a:ext>
            </a:extLst>
          </p:cNvPr>
          <p:cNvSpPr>
            <a:spLocks noGrp="1"/>
          </p:cNvSpPr>
          <p:nvPr>
            <p:ph type="title"/>
          </p:nvPr>
        </p:nvSpPr>
        <p:spPr/>
        <p:txBody>
          <a:bodyPr/>
          <a:lstStyle/>
          <a:p>
            <a:r>
              <a:rPr lang="en-US"/>
              <a:t>Data visualizations and accessibility</a:t>
            </a:r>
            <a:endParaRPr lang="en-US">
              <a:solidFill>
                <a:srgbClr val="000000"/>
              </a:solidFill>
            </a:endParaRPr>
          </a:p>
          <a:p>
            <a:endParaRPr lang="en-US"/>
          </a:p>
        </p:txBody>
      </p:sp>
      <p:sp>
        <p:nvSpPr>
          <p:cNvPr id="3" name="Content Placeholder 2">
            <a:extLst>
              <a:ext uri="{FF2B5EF4-FFF2-40B4-BE49-F238E27FC236}">
                <a16:creationId xmlns:a16="http://schemas.microsoft.com/office/drawing/2014/main" id="{C93CA7C6-6450-5021-CDB4-A52DC5C57B7E}"/>
              </a:ext>
            </a:extLst>
          </p:cNvPr>
          <p:cNvSpPr>
            <a:spLocks noGrp="1"/>
          </p:cNvSpPr>
          <p:nvPr>
            <p:ph idx="1"/>
          </p:nvPr>
        </p:nvSpPr>
        <p:spPr/>
        <p:txBody>
          <a:bodyPr vert="horz" lIns="91440" tIns="45720" rIns="91440" bIns="45720" rtlCol="0" anchor="t">
            <a:normAutofit lnSpcReduction="10000"/>
          </a:bodyPr>
          <a:lstStyle/>
          <a:p>
            <a:r>
              <a:rPr lang="en-US"/>
              <a:t>Data visualizations can be tough because of everything from labelling issues, to </a:t>
            </a:r>
            <a:r>
              <a:rPr lang="en-US" err="1"/>
              <a:t>colour</a:t>
            </a:r>
            <a:r>
              <a:rPr lang="en-US"/>
              <a:t> or </a:t>
            </a:r>
            <a:r>
              <a:rPr lang="en-US" err="1"/>
              <a:t>colour</a:t>
            </a:r>
            <a:r>
              <a:rPr lang="en-US"/>
              <a:t> contrast, to lack of alt text</a:t>
            </a:r>
          </a:p>
          <a:p>
            <a:pPr>
              <a:buClr>
                <a:srgbClr val="8AD0D6"/>
              </a:buClr>
            </a:pPr>
            <a:r>
              <a:rPr lang="en-US"/>
              <a:t>Accessibility should be baked in to what you're doing, not seen as an after thought</a:t>
            </a:r>
          </a:p>
          <a:p>
            <a:pPr>
              <a:buClr>
                <a:srgbClr val="8AD0D6"/>
              </a:buClr>
            </a:pPr>
            <a:r>
              <a:rPr lang="en-US"/>
              <a:t>Keeping your visualizations simple can help because they can be easier to describe and offer alternates for</a:t>
            </a:r>
          </a:p>
          <a:p>
            <a:pPr>
              <a:buClr>
                <a:srgbClr val="8AD0D6"/>
              </a:buClr>
            </a:pPr>
            <a:r>
              <a:rPr lang="en-US"/>
              <a:t>Being mindful of </a:t>
            </a:r>
            <a:r>
              <a:rPr lang="en-US" err="1"/>
              <a:t>colours</a:t>
            </a:r>
            <a:r>
              <a:rPr lang="en-US"/>
              <a:t> and contrast is helpful for both text and images. If someone can't see </a:t>
            </a:r>
            <a:r>
              <a:rPr lang="en-US" err="1"/>
              <a:t>colours</a:t>
            </a:r>
            <a:r>
              <a:rPr lang="en-US"/>
              <a:t>, does your visualization still convey your meaning? If not, can you change it so it does?</a:t>
            </a:r>
          </a:p>
          <a:p>
            <a:pPr>
              <a:buClr>
                <a:srgbClr val="8AD0D6"/>
              </a:buClr>
            </a:pPr>
            <a:r>
              <a:rPr lang="en-US"/>
              <a:t>Think about offering different formats so that it's easier for everyone to understand what you're trying to share</a:t>
            </a:r>
          </a:p>
          <a:p>
            <a:pPr>
              <a:buClr>
                <a:srgbClr val="8AD0D6"/>
              </a:buClr>
            </a:pPr>
            <a:r>
              <a:rPr lang="en-US">
                <a:hlinkClick r:id="rId2"/>
              </a:rPr>
              <a:t>https://accessibility.huit.harvard.edu/data-viz-charts-graphs</a:t>
            </a:r>
            <a:r>
              <a:rPr lang="en-US"/>
              <a:t> </a:t>
            </a:r>
          </a:p>
          <a:p>
            <a:pPr>
              <a:buClr>
                <a:srgbClr val="8AD0D6"/>
              </a:buClr>
            </a:pPr>
            <a:endParaRPr lang="en-US"/>
          </a:p>
        </p:txBody>
      </p:sp>
    </p:spTree>
    <p:extLst>
      <p:ext uri="{BB962C8B-B14F-4D97-AF65-F5344CB8AC3E}">
        <p14:creationId xmlns:p14="http://schemas.microsoft.com/office/powerpoint/2010/main" val="192882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A73C-6266-E07D-1741-553DC26F318C}"/>
              </a:ext>
            </a:extLst>
          </p:cNvPr>
          <p:cNvSpPr>
            <a:spLocks noGrp="1"/>
          </p:cNvSpPr>
          <p:nvPr>
            <p:ph type="title"/>
          </p:nvPr>
        </p:nvSpPr>
        <p:spPr/>
        <p:txBody>
          <a:bodyPr/>
          <a:lstStyle/>
          <a:p>
            <a:r>
              <a:rPr lang="en-US"/>
              <a:t>Examples of tools</a:t>
            </a:r>
          </a:p>
        </p:txBody>
      </p:sp>
      <p:sp>
        <p:nvSpPr>
          <p:cNvPr id="3" name="Content Placeholder 2">
            <a:extLst>
              <a:ext uri="{FF2B5EF4-FFF2-40B4-BE49-F238E27FC236}">
                <a16:creationId xmlns:a16="http://schemas.microsoft.com/office/drawing/2014/main" id="{FD610ABF-3305-D7A5-8D9B-25E371BC50A5}"/>
              </a:ext>
            </a:extLst>
          </p:cNvPr>
          <p:cNvSpPr>
            <a:spLocks noGrp="1"/>
          </p:cNvSpPr>
          <p:nvPr>
            <p:ph idx="1"/>
          </p:nvPr>
        </p:nvSpPr>
        <p:spPr>
          <a:xfrm>
            <a:off x="1103312" y="1894483"/>
            <a:ext cx="4434899" cy="4353916"/>
          </a:xfrm>
        </p:spPr>
        <p:txBody>
          <a:bodyPr vert="horz" lIns="91440" tIns="45720" rIns="91440" bIns="45720" rtlCol="0" anchor="t">
            <a:normAutofit/>
          </a:bodyPr>
          <a:lstStyle/>
          <a:p>
            <a:r>
              <a:rPr lang="en-US" dirty="0"/>
              <a:t>ChatGPT and other AI options</a:t>
            </a:r>
          </a:p>
          <a:p>
            <a:pPr>
              <a:buClr>
                <a:srgbClr val="8AD0D6"/>
              </a:buClr>
            </a:pPr>
            <a:r>
              <a:rPr lang="en-US" dirty="0"/>
              <a:t>Diagram services like </a:t>
            </a:r>
            <a:r>
              <a:rPr lang="en-US" dirty="0">
                <a:ea typeface="+mj-lt"/>
                <a:cs typeface="+mj-lt"/>
              </a:rPr>
              <a:t>Diagrams.net, Dbdiagram.io </a:t>
            </a:r>
          </a:p>
          <a:p>
            <a:pPr>
              <a:buClr>
                <a:srgbClr val="8AD0D6"/>
              </a:buClr>
            </a:pPr>
            <a:r>
              <a:rPr lang="en-US" dirty="0"/>
              <a:t>Tools that integrate with full business analytics such as </a:t>
            </a:r>
            <a:r>
              <a:rPr lang="en-US" dirty="0">
                <a:ea typeface="+mj-lt"/>
                <a:cs typeface="+mj-lt"/>
              </a:rPr>
              <a:t>Sisense, Power BI, BIRT, or RATH </a:t>
            </a:r>
          </a:p>
          <a:p>
            <a:pPr lvl="1">
              <a:buClr>
                <a:srgbClr val="8AD0D6"/>
              </a:buClr>
              <a:buFont typeface="Courier New" charset="2"/>
              <a:buChar char="o"/>
            </a:pPr>
            <a:r>
              <a:rPr lang="en-US" dirty="0"/>
              <a:t>Lots of tools have built in visualization options</a:t>
            </a:r>
          </a:p>
          <a:p>
            <a:pPr>
              <a:buClr>
                <a:srgbClr val="8AD0D6"/>
              </a:buClr>
            </a:pPr>
            <a:r>
              <a:rPr lang="en-US" dirty="0"/>
              <a:t>More on reporting and Dashboards next week!</a:t>
            </a:r>
          </a:p>
        </p:txBody>
      </p:sp>
      <p:pic>
        <p:nvPicPr>
          <p:cNvPr id="4" name="Picture 3" descr="Data Visualization Meme  says &quot;data visualization with messy and unaggregated data: top pic is unicorn cake says &quot;expectiation&quot; bottom pic is ugly cake with horn and says &quot;reality&quot; ">
            <a:extLst>
              <a:ext uri="{FF2B5EF4-FFF2-40B4-BE49-F238E27FC236}">
                <a16:creationId xmlns:a16="http://schemas.microsoft.com/office/drawing/2014/main" id="{F0A97CF3-417C-EF18-2B8B-481241670E1F}"/>
              </a:ext>
            </a:extLst>
          </p:cNvPr>
          <p:cNvPicPr>
            <a:picLocks noChangeAspect="1"/>
          </p:cNvPicPr>
          <p:nvPr/>
        </p:nvPicPr>
        <p:blipFill>
          <a:blip r:embed="rId2"/>
          <a:stretch>
            <a:fillRect/>
          </a:stretch>
        </p:blipFill>
        <p:spPr>
          <a:xfrm>
            <a:off x="6529388" y="1573984"/>
            <a:ext cx="5017977" cy="4788905"/>
          </a:xfrm>
          <a:prstGeom prst="rect">
            <a:avLst/>
          </a:prstGeom>
        </p:spPr>
      </p:pic>
    </p:spTree>
    <p:extLst>
      <p:ext uri="{BB962C8B-B14F-4D97-AF65-F5344CB8AC3E}">
        <p14:creationId xmlns:p14="http://schemas.microsoft.com/office/powerpoint/2010/main" val="408582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E03C-CBEB-C9C9-6D7D-5646C0B09BD7}"/>
              </a:ext>
            </a:extLst>
          </p:cNvPr>
          <p:cNvSpPr>
            <a:spLocks noGrp="1"/>
          </p:cNvSpPr>
          <p:nvPr>
            <p:ph type="title"/>
          </p:nvPr>
        </p:nvSpPr>
        <p:spPr/>
        <p:txBody>
          <a:bodyPr/>
          <a:lstStyle/>
          <a:p>
            <a:r>
              <a:rPr lang="en-US"/>
              <a:t>Why we visualize data</a:t>
            </a:r>
          </a:p>
        </p:txBody>
      </p:sp>
      <p:sp>
        <p:nvSpPr>
          <p:cNvPr id="3" name="Content Placeholder 2">
            <a:extLst>
              <a:ext uri="{FF2B5EF4-FFF2-40B4-BE49-F238E27FC236}">
                <a16:creationId xmlns:a16="http://schemas.microsoft.com/office/drawing/2014/main" id="{CDE88D36-68D4-1940-0519-23DF1E836DF6}"/>
              </a:ext>
            </a:extLst>
          </p:cNvPr>
          <p:cNvSpPr>
            <a:spLocks noGrp="1"/>
          </p:cNvSpPr>
          <p:nvPr>
            <p:ph idx="1"/>
          </p:nvPr>
        </p:nvSpPr>
        <p:spPr>
          <a:xfrm>
            <a:off x="5041569" y="1713413"/>
            <a:ext cx="6562462" cy="4346372"/>
          </a:xfrm>
        </p:spPr>
        <p:txBody>
          <a:bodyPr vert="horz" lIns="91440" tIns="45720" rIns="91440" bIns="45720" rtlCol="0" anchor="t">
            <a:normAutofit/>
          </a:bodyPr>
          <a:lstStyle/>
          <a:p>
            <a:r>
              <a:rPr lang="en-US"/>
              <a:t>People do better with pictures</a:t>
            </a:r>
          </a:p>
          <a:p>
            <a:pPr>
              <a:buClr>
                <a:srgbClr val="8AD0D6"/>
              </a:buClr>
            </a:pPr>
            <a:r>
              <a:rPr lang="en-US"/>
              <a:t>Lists of data and numbers don't mean much to most</a:t>
            </a:r>
          </a:p>
          <a:p>
            <a:pPr>
              <a:buClr>
                <a:srgbClr val="8AD0D6"/>
              </a:buClr>
            </a:pPr>
            <a:r>
              <a:rPr lang="en-US"/>
              <a:t>Pic is worth a thousand words</a:t>
            </a:r>
          </a:p>
          <a:p>
            <a:pPr>
              <a:buClr>
                <a:srgbClr val="8AD0D6"/>
              </a:buClr>
            </a:pPr>
            <a:r>
              <a:rPr lang="en-US"/>
              <a:t>Databases are collections of data, so all the data visualization options can be used for databases</a:t>
            </a:r>
          </a:p>
          <a:p>
            <a:pPr>
              <a:buClr>
                <a:srgbClr val="8AD0D6"/>
              </a:buClr>
            </a:pPr>
            <a:r>
              <a:rPr lang="en-US"/>
              <a:t>Reports (next week) are commonly used and will frequently have images and summaries</a:t>
            </a:r>
          </a:p>
          <a:p>
            <a:pPr>
              <a:buClr>
                <a:srgbClr val="8AD0D6"/>
              </a:buClr>
            </a:pPr>
            <a:r>
              <a:rPr lang="en-US"/>
              <a:t>Analytics and business intelligence are common and will use a lot of visuals</a:t>
            </a:r>
          </a:p>
        </p:txBody>
      </p:sp>
      <p:pic>
        <p:nvPicPr>
          <p:cNvPr id="4" name="Picture 3" descr="The fun and serious side of data visualization, shows pic of laughing Data and serious Data.">
            <a:extLst>
              <a:ext uri="{FF2B5EF4-FFF2-40B4-BE49-F238E27FC236}">
                <a16:creationId xmlns:a16="http://schemas.microsoft.com/office/drawing/2014/main" id="{2A29980E-CEFC-EFC5-8734-6BB6259C6C44}"/>
              </a:ext>
            </a:extLst>
          </p:cNvPr>
          <p:cNvPicPr>
            <a:picLocks noChangeAspect="1"/>
          </p:cNvPicPr>
          <p:nvPr/>
        </p:nvPicPr>
        <p:blipFill>
          <a:blip r:embed="rId2"/>
          <a:stretch>
            <a:fillRect/>
          </a:stretch>
        </p:blipFill>
        <p:spPr>
          <a:xfrm>
            <a:off x="921945" y="2224807"/>
            <a:ext cx="3723992" cy="3268464"/>
          </a:xfrm>
          <a:prstGeom prst="rect">
            <a:avLst/>
          </a:prstGeom>
        </p:spPr>
      </p:pic>
    </p:spTree>
    <p:extLst>
      <p:ext uri="{BB962C8B-B14F-4D97-AF65-F5344CB8AC3E}">
        <p14:creationId xmlns:p14="http://schemas.microsoft.com/office/powerpoint/2010/main" val="359032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8E36-1DF3-ABB1-57C4-55C628B06C25}"/>
              </a:ext>
            </a:extLst>
          </p:cNvPr>
          <p:cNvSpPr>
            <a:spLocks noGrp="1"/>
          </p:cNvSpPr>
          <p:nvPr>
            <p:ph type="title"/>
          </p:nvPr>
        </p:nvSpPr>
        <p:spPr/>
        <p:txBody>
          <a:bodyPr/>
          <a:lstStyle/>
          <a:p>
            <a:r>
              <a:rPr lang="en-US"/>
              <a:t>Visualizations</a:t>
            </a:r>
          </a:p>
        </p:txBody>
      </p:sp>
      <p:sp>
        <p:nvSpPr>
          <p:cNvPr id="3" name="Content Placeholder 2">
            <a:extLst>
              <a:ext uri="{FF2B5EF4-FFF2-40B4-BE49-F238E27FC236}">
                <a16:creationId xmlns:a16="http://schemas.microsoft.com/office/drawing/2014/main" id="{EDE8431C-CCF4-7E88-2989-845A7F6A5A24}"/>
              </a:ext>
            </a:extLst>
          </p:cNvPr>
          <p:cNvSpPr>
            <a:spLocks noGrp="1"/>
          </p:cNvSpPr>
          <p:nvPr>
            <p:ph idx="1"/>
          </p:nvPr>
        </p:nvSpPr>
        <p:spPr>
          <a:xfrm>
            <a:off x="1103312" y="2143452"/>
            <a:ext cx="7497987" cy="4104947"/>
          </a:xfrm>
        </p:spPr>
        <p:txBody>
          <a:bodyPr vert="horz" lIns="91440" tIns="45720" rIns="91440" bIns="45720" rtlCol="0" anchor="t">
            <a:normAutofit fontScale="85000" lnSpcReduction="10000"/>
          </a:bodyPr>
          <a:lstStyle/>
          <a:p>
            <a:r>
              <a:rPr lang="en-US"/>
              <a:t>Showing database relationships and how the schema works</a:t>
            </a:r>
          </a:p>
          <a:p>
            <a:pPr>
              <a:buClr>
                <a:srgbClr val="8AD0D6"/>
              </a:buClr>
            </a:pPr>
            <a:r>
              <a:rPr lang="en-US"/>
              <a:t>Showing portions of the data and query results</a:t>
            </a:r>
          </a:p>
          <a:p>
            <a:pPr>
              <a:buClr>
                <a:srgbClr val="8AD0D6"/>
              </a:buClr>
            </a:pPr>
            <a:r>
              <a:rPr lang="en-US"/>
              <a:t>Visualize query or database performance</a:t>
            </a:r>
          </a:p>
          <a:p>
            <a:pPr>
              <a:buClr>
                <a:srgbClr val="8AD0D6"/>
              </a:buClr>
            </a:pPr>
            <a:r>
              <a:rPr lang="en-US"/>
              <a:t>Types of visualizations</a:t>
            </a:r>
          </a:p>
          <a:p>
            <a:pPr lvl="1">
              <a:buClr>
                <a:srgbClr val="8AD0D6"/>
              </a:buClr>
              <a:buFont typeface="Courier New" charset="2"/>
              <a:buChar char="o"/>
            </a:pPr>
            <a:r>
              <a:rPr lang="en-US"/>
              <a:t>Charts, maps and graphs</a:t>
            </a:r>
          </a:p>
          <a:p>
            <a:pPr lvl="1">
              <a:buClr>
                <a:srgbClr val="8AD0D6"/>
              </a:buClr>
              <a:buFont typeface="Courier New" charset="2"/>
              <a:buChar char="o"/>
            </a:pPr>
            <a:r>
              <a:rPr lang="en-US"/>
              <a:t>Live widgets</a:t>
            </a:r>
          </a:p>
          <a:p>
            <a:pPr lvl="1">
              <a:buClr>
                <a:srgbClr val="8AD0D6"/>
              </a:buClr>
              <a:buFont typeface="Courier New" charset="2"/>
              <a:buChar char="o"/>
            </a:pPr>
            <a:r>
              <a:rPr lang="en-US"/>
              <a:t>Dashboards – which will be talked about more next week in Reporting</a:t>
            </a:r>
          </a:p>
          <a:p>
            <a:pPr>
              <a:buClr>
                <a:srgbClr val="8AD0D6"/>
              </a:buClr>
            </a:pPr>
            <a:r>
              <a:rPr lang="en-US"/>
              <a:t>Auto and manual visualizations – is the visualization made by a person, or automatically done by the program/database/tool</a:t>
            </a:r>
          </a:p>
          <a:p>
            <a:pPr>
              <a:buClr>
                <a:srgbClr val="8AD0D6"/>
              </a:buClr>
            </a:pPr>
            <a:r>
              <a:rPr lang="en-US"/>
              <a:t>AI based visualizations – AI is getting used for a lot of art and visualizations, however the caveats and warnings for all AI still apply here, including ethics</a:t>
            </a:r>
          </a:p>
        </p:txBody>
      </p:sp>
      <p:pic>
        <p:nvPicPr>
          <p:cNvPr id="4" name="Picture 3" descr="Assignment 6: Data Visualization - HackMD">
            <a:extLst>
              <a:ext uri="{FF2B5EF4-FFF2-40B4-BE49-F238E27FC236}">
                <a16:creationId xmlns:a16="http://schemas.microsoft.com/office/drawing/2014/main" id="{BAC41897-89E1-9188-5809-2DBDF61A6046}"/>
              </a:ext>
            </a:extLst>
          </p:cNvPr>
          <p:cNvPicPr>
            <a:picLocks noChangeAspect="1"/>
          </p:cNvPicPr>
          <p:nvPr/>
        </p:nvPicPr>
        <p:blipFill>
          <a:blip r:embed="rId2"/>
          <a:stretch>
            <a:fillRect/>
          </a:stretch>
        </p:blipFill>
        <p:spPr>
          <a:xfrm>
            <a:off x="8811097" y="2942659"/>
            <a:ext cx="2476500" cy="1847850"/>
          </a:xfrm>
          <a:prstGeom prst="rect">
            <a:avLst/>
          </a:prstGeom>
        </p:spPr>
      </p:pic>
    </p:spTree>
    <p:extLst>
      <p:ext uri="{BB962C8B-B14F-4D97-AF65-F5344CB8AC3E}">
        <p14:creationId xmlns:p14="http://schemas.microsoft.com/office/powerpoint/2010/main" val="956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01D6-78AE-66D4-2CDC-565D5AC039AA}"/>
              </a:ext>
            </a:extLst>
          </p:cNvPr>
          <p:cNvSpPr>
            <a:spLocks noGrp="1"/>
          </p:cNvSpPr>
          <p:nvPr>
            <p:ph type="title"/>
          </p:nvPr>
        </p:nvSpPr>
        <p:spPr/>
        <p:txBody>
          <a:bodyPr/>
          <a:lstStyle/>
          <a:p>
            <a:r>
              <a:rPr lang="en-US"/>
              <a:t>Example: Charts and Graphs</a:t>
            </a:r>
          </a:p>
        </p:txBody>
      </p:sp>
      <p:sp>
        <p:nvSpPr>
          <p:cNvPr id="3" name="Content Placeholder 2">
            <a:extLst>
              <a:ext uri="{FF2B5EF4-FFF2-40B4-BE49-F238E27FC236}">
                <a16:creationId xmlns:a16="http://schemas.microsoft.com/office/drawing/2014/main" id="{4D91D2D4-824B-06D5-5504-8C712A185301}"/>
              </a:ext>
            </a:extLst>
          </p:cNvPr>
          <p:cNvSpPr>
            <a:spLocks noGrp="1"/>
          </p:cNvSpPr>
          <p:nvPr>
            <p:ph sz="half" idx="1"/>
          </p:nvPr>
        </p:nvSpPr>
        <p:spPr/>
        <p:txBody>
          <a:bodyPr vert="horz" lIns="91440" tIns="45720" rIns="91440" bIns="45720" rtlCol="0" anchor="t">
            <a:normAutofit/>
          </a:bodyPr>
          <a:lstStyle/>
          <a:p>
            <a:endParaRPr lang="en-US"/>
          </a:p>
          <a:p>
            <a:pPr>
              <a:buClr>
                <a:srgbClr val="8AD0D6"/>
              </a:buClr>
            </a:pPr>
            <a:endParaRPr lang="en-US"/>
          </a:p>
        </p:txBody>
      </p:sp>
      <p:sp>
        <p:nvSpPr>
          <p:cNvPr id="4" name="Content Placeholder 3">
            <a:extLst>
              <a:ext uri="{FF2B5EF4-FFF2-40B4-BE49-F238E27FC236}">
                <a16:creationId xmlns:a16="http://schemas.microsoft.com/office/drawing/2014/main" id="{AC139AD8-5D56-6E59-123B-1DCFB6F8AA23}"/>
              </a:ext>
            </a:extLst>
          </p:cNvPr>
          <p:cNvSpPr>
            <a:spLocks noGrp="1"/>
          </p:cNvSpPr>
          <p:nvPr>
            <p:ph sz="half" idx="2"/>
          </p:nvPr>
        </p:nvSpPr>
        <p:spPr>
          <a:xfrm>
            <a:off x="850999" y="1853535"/>
            <a:ext cx="4396341" cy="4200245"/>
          </a:xfrm>
        </p:spPr>
        <p:txBody>
          <a:bodyPr vert="horz" lIns="91440" tIns="45720" rIns="91440" bIns="45720" rtlCol="0" anchor="t">
            <a:normAutofit/>
          </a:bodyPr>
          <a:lstStyle/>
          <a:p>
            <a:r>
              <a:rPr lang="en-US" dirty="0"/>
              <a:t>Charts are the overall term for data visuals </a:t>
            </a:r>
          </a:p>
          <a:p>
            <a:pPr>
              <a:buClr>
                <a:srgbClr val="8AD0D6"/>
              </a:buClr>
            </a:pPr>
            <a:r>
              <a:rPr lang="en-US" dirty="0"/>
              <a:t>Charts are used to show large amounts of data in a way where patterns are more clear to see</a:t>
            </a:r>
          </a:p>
          <a:p>
            <a:pPr>
              <a:buClr>
                <a:srgbClr val="8AD0D6"/>
              </a:buClr>
            </a:pPr>
            <a:r>
              <a:rPr lang="en-US" dirty="0"/>
              <a:t>All graphs are charts, not all charts are graphs</a:t>
            </a:r>
          </a:p>
          <a:p>
            <a:pPr>
              <a:buClr>
                <a:srgbClr val="8AD0D6"/>
              </a:buClr>
            </a:pPr>
            <a:r>
              <a:rPr lang="en-US" dirty="0"/>
              <a:t>Graphs are usually used to show raw data trends over time</a:t>
            </a:r>
          </a:p>
          <a:p>
            <a:pPr>
              <a:buClr>
                <a:srgbClr val="8AD0D6"/>
              </a:buClr>
            </a:pPr>
            <a:r>
              <a:rPr lang="en-US" dirty="0"/>
              <a:t>Line and bar graphs are two really common options</a:t>
            </a:r>
          </a:p>
        </p:txBody>
      </p:sp>
      <p:pic>
        <p:nvPicPr>
          <p:cNvPr id="5" name="Picture 4" descr="Dogs-vs-Cats-How-much-they-miss-you-relative-to-the-time-you-are-gone cats don't care, dogs think you might be dead and have left them forever">
            <a:extLst>
              <a:ext uri="{FF2B5EF4-FFF2-40B4-BE49-F238E27FC236}">
                <a16:creationId xmlns:a16="http://schemas.microsoft.com/office/drawing/2014/main" id="{1BA712DA-ED9B-2536-476F-876E79830EF9}"/>
              </a:ext>
            </a:extLst>
          </p:cNvPr>
          <p:cNvPicPr>
            <a:picLocks noChangeAspect="1"/>
          </p:cNvPicPr>
          <p:nvPr/>
        </p:nvPicPr>
        <p:blipFill>
          <a:blip r:embed="rId2"/>
          <a:stretch>
            <a:fillRect/>
          </a:stretch>
        </p:blipFill>
        <p:spPr>
          <a:xfrm>
            <a:off x="5499100" y="1600200"/>
            <a:ext cx="2743200" cy="2057400"/>
          </a:xfrm>
          <a:prstGeom prst="rect">
            <a:avLst/>
          </a:prstGeom>
        </p:spPr>
      </p:pic>
      <p:pic>
        <p:nvPicPr>
          <p:cNvPr id="6" name="Graphic 5" descr="A linear line chart with years as the X-axis and two variables on the Y-axis. The first variable is The number of Breweries in the United States and the second variable is Solar power generated in Peru.  The chart goes from 2000 to 2021, and the two variables track closely in value over that time.">
            <a:extLst>
              <a:ext uri="{FF2B5EF4-FFF2-40B4-BE49-F238E27FC236}">
                <a16:creationId xmlns:a16="http://schemas.microsoft.com/office/drawing/2014/main" id="{5E57B434-55BF-3C5B-8A3D-05207CFD1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3744" y="1653052"/>
            <a:ext cx="3135516" cy="1952953"/>
          </a:xfrm>
          <a:prstGeom prst="rect">
            <a:avLst/>
          </a:prstGeom>
        </p:spPr>
      </p:pic>
      <p:sp>
        <p:nvSpPr>
          <p:cNvPr id="7" name="TextBox 6">
            <a:extLst>
              <a:ext uri="{FF2B5EF4-FFF2-40B4-BE49-F238E27FC236}">
                <a16:creationId xmlns:a16="http://schemas.microsoft.com/office/drawing/2014/main" id="{854F145A-90C8-3CC7-CAE9-D4F601D36FFC}"/>
              </a:ext>
            </a:extLst>
          </p:cNvPr>
          <p:cNvSpPr txBox="1"/>
          <p:nvPr/>
        </p:nvSpPr>
        <p:spPr>
          <a:xfrm>
            <a:off x="8736593" y="3727009"/>
            <a:ext cx="2791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https://www.tylervigen.com/spurious-correlations</a:t>
            </a:r>
            <a:endParaRPr lang="en-US" sz="1400"/>
          </a:p>
        </p:txBody>
      </p:sp>
      <p:pic>
        <p:nvPicPr>
          <p:cNvPr id="8" name="Picture 7" descr="Bar graph of how often &quot;eh&quot; is said by Canadians vs Americans making fun of canadians.">
            <a:extLst>
              <a:ext uri="{FF2B5EF4-FFF2-40B4-BE49-F238E27FC236}">
                <a16:creationId xmlns:a16="http://schemas.microsoft.com/office/drawing/2014/main" id="{D5433BE1-79C5-58B1-11A9-DE1242B530E4}"/>
              </a:ext>
            </a:extLst>
          </p:cNvPr>
          <p:cNvPicPr>
            <a:picLocks noChangeAspect="1"/>
          </p:cNvPicPr>
          <p:nvPr/>
        </p:nvPicPr>
        <p:blipFill>
          <a:blip r:embed="rId5"/>
          <a:stretch>
            <a:fillRect/>
          </a:stretch>
        </p:blipFill>
        <p:spPr>
          <a:xfrm>
            <a:off x="5491681" y="4157191"/>
            <a:ext cx="2743199" cy="2267107"/>
          </a:xfrm>
          <a:prstGeom prst="rect">
            <a:avLst/>
          </a:prstGeom>
        </p:spPr>
      </p:pic>
      <p:pic>
        <p:nvPicPr>
          <p:cNvPr id="9" name="Picture 8" descr="Pi chart showing the use of time before a 15 page essay is due in 12 hours, biggest uses of time are social media and crying.">
            <a:extLst>
              <a:ext uri="{FF2B5EF4-FFF2-40B4-BE49-F238E27FC236}">
                <a16:creationId xmlns:a16="http://schemas.microsoft.com/office/drawing/2014/main" id="{ADFD37B3-B4C9-EEB8-C060-7C4436EF9AEA}"/>
              </a:ext>
            </a:extLst>
          </p:cNvPr>
          <p:cNvPicPr>
            <a:picLocks noChangeAspect="1"/>
          </p:cNvPicPr>
          <p:nvPr/>
        </p:nvPicPr>
        <p:blipFill>
          <a:blip r:embed="rId6"/>
          <a:stretch>
            <a:fillRect/>
          </a:stretch>
        </p:blipFill>
        <p:spPr>
          <a:xfrm>
            <a:off x="8788400" y="4256263"/>
            <a:ext cx="2743200" cy="2434873"/>
          </a:xfrm>
          <a:prstGeom prst="rect">
            <a:avLst/>
          </a:prstGeom>
        </p:spPr>
      </p:pic>
    </p:spTree>
    <p:extLst>
      <p:ext uri="{BB962C8B-B14F-4D97-AF65-F5344CB8AC3E}">
        <p14:creationId xmlns:p14="http://schemas.microsoft.com/office/powerpoint/2010/main" val="298213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1F8F-3CC2-F3F2-07D3-9190AAA46BD0}"/>
              </a:ext>
            </a:extLst>
          </p:cNvPr>
          <p:cNvSpPr>
            <a:spLocks noGrp="1"/>
          </p:cNvSpPr>
          <p:nvPr>
            <p:ph type="title"/>
          </p:nvPr>
        </p:nvSpPr>
        <p:spPr/>
        <p:txBody>
          <a:bodyPr/>
          <a:lstStyle/>
          <a:p>
            <a:r>
              <a:rPr lang="en-US"/>
              <a:t>Example: Dashboards and Widgets</a:t>
            </a:r>
          </a:p>
        </p:txBody>
      </p:sp>
      <p:pic>
        <p:nvPicPr>
          <p:cNvPr id="4" name="Content Placeholder 3" descr="Dashboard using Oracle database - InfoCaptor BI">
            <a:extLst>
              <a:ext uri="{FF2B5EF4-FFF2-40B4-BE49-F238E27FC236}">
                <a16:creationId xmlns:a16="http://schemas.microsoft.com/office/drawing/2014/main" id="{C70167D3-13AB-EF56-CDFA-450B54D9BCA2}"/>
              </a:ext>
            </a:extLst>
          </p:cNvPr>
          <p:cNvPicPr>
            <a:picLocks noGrp="1" noChangeAspect="1"/>
          </p:cNvPicPr>
          <p:nvPr>
            <p:ph sz="half" idx="1"/>
          </p:nvPr>
        </p:nvPicPr>
        <p:blipFill>
          <a:blip r:embed="rId2"/>
          <a:stretch>
            <a:fillRect/>
          </a:stretch>
        </p:blipFill>
        <p:spPr>
          <a:xfrm>
            <a:off x="643095" y="1853359"/>
            <a:ext cx="5761351" cy="3704848"/>
          </a:xfrm>
        </p:spPr>
      </p:pic>
      <p:sp>
        <p:nvSpPr>
          <p:cNvPr id="5" name="Content Placeholder 4">
            <a:extLst>
              <a:ext uri="{FF2B5EF4-FFF2-40B4-BE49-F238E27FC236}">
                <a16:creationId xmlns:a16="http://schemas.microsoft.com/office/drawing/2014/main" id="{E750A861-6591-6F76-9C57-1D58B9E0F1AC}"/>
              </a:ext>
            </a:extLst>
          </p:cNvPr>
          <p:cNvSpPr>
            <a:spLocks noGrp="1"/>
          </p:cNvSpPr>
          <p:nvPr>
            <p:ph sz="half" idx="2"/>
          </p:nvPr>
        </p:nvSpPr>
        <p:spPr>
          <a:xfrm>
            <a:off x="6846533" y="1852389"/>
            <a:ext cx="4396341" cy="4200245"/>
          </a:xfrm>
        </p:spPr>
        <p:txBody>
          <a:bodyPr vert="horz" lIns="91440" tIns="45720" rIns="91440" bIns="45720" rtlCol="0" anchor="t">
            <a:normAutofit lnSpcReduction="10000"/>
          </a:bodyPr>
          <a:lstStyle/>
          <a:p>
            <a:pPr>
              <a:buClr>
                <a:srgbClr val="8AD0D6"/>
              </a:buClr>
            </a:pPr>
            <a:r>
              <a:rPr lang="en-US" dirty="0"/>
              <a:t>Dashboards are how we can visualize what's going on with information</a:t>
            </a:r>
          </a:p>
          <a:p>
            <a:pPr>
              <a:buClr>
                <a:srgbClr val="8AD0D6"/>
              </a:buClr>
            </a:pPr>
            <a:r>
              <a:rPr lang="en-US" dirty="0"/>
              <a:t>Widgets are the things that make up the dashboard</a:t>
            </a:r>
            <a:endParaRPr lang="en-US"/>
          </a:p>
          <a:p>
            <a:pPr>
              <a:buClr>
                <a:srgbClr val="8AD0D6"/>
              </a:buClr>
            </a:pPr>
            <a:r>
              <a:rPr lang="en-US" dirty="0"/>
              <a:t>Each widget is designed to show some piece of info</a:t>
            </a:r>
          </a:p>
          <a:p>
            <a:pPr>
              <a:buClr>
                <a:srgbClr val="8AD0D6"/>
              </a:buClr>
            </a:pPr>
            <a:r>
              <a:rPr lang="en-US" dirty="0"/>
              <a:t>Widgets should be kept to key metrics, don't add widgets unless you are sure of their value</a:t>
            </a:r>
          </a:p>
          <a:p>
            <a:pPr>
              <a:buClr>
                <a:srgbClr val="8AD0D6"/>
              </a:buClr>
            </a:pPr>
            <a:r>
              <a:rPr lang="en-US" dirty="0"/>
              <a:t>Widgets can have different refresh rates depending on how important it is to have up to date data</a:t>
            </a:r>
          </a:p>
        </p:txBody>
      </p:sp>
    </p:spTree>
    <p:extLst>
      <p:ext uri="{BB962C8B-B14F-4D97-AF65-F5344CB8AC3E}">
        <p14:creationId xmlns:p14="http://schemas.microsoft.com/office/powerpoint/2010/main" val="189454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C3ED-586E-FD1E-0D76-075A187FB27A}"/>
              </a:ext>
            </a:extLst>
          </p:cNvPr>
          <p:cNvSpPr>
            <a:spLocks noGrp="1"/>
          </p:cNvSpPr>
          <p:nvPr>
            <p:ph type="title"/>
          </p:nvPr>
        </p:nvSpPr>
        <p:spPr/>
        <p:txBody>
          <a:bodyPr/>
          <a:lstStyle/>
          <a:p>
            <a:r>
              <a:rPr lang="en-US"/>
              <a:t>How to tell if it's a good visualization</a:t>
            </a:r>
          </a:p>
        </p:txBody>
      </p:sp>
      <p:sp>
        <p:nvSpPr>
          <p:cNvPr id="3" name="Content Placeholder 2">
            <a:extLst>
              <a:ext uri="{FF2B5EF4-FFF2-40B4-BE49-F238E27FC236}">
                <a16:creationId xmlns:a16="http://schemas.microsoft.com/office/drawing/2014/main" id="{5A06A5EF-B257-8BF4-1231-0CC510874CC9}"/>
              </a:ext>
            </a:extLst>
          </p:cNvPr>
          <p:cNvSpPr>
            <a:spLocks noGrp="1"/>
          </p:cNvSpPr>
          <p:nvPr>
            <p:ph idx="1"/>
          </p:nvPr>
        </p:nvSpPr>
        <p:spPr/>
        <p:txBody>
          <a:bodyPr vert="horz" lIns="91440" tIns="45720" rIns="91440" bIns="45720" rtlCol="0" anchor="t">
            <a:normAutofit fontScale="85000" lnSpcReduction="10000"/>
          </a:bodyPr>
          <a:lstStyle/>
          <a:p>
            <a:r>
              <a:rPr lang="en-US" dirty="0"/>
              <a:t>Scalability – How well it works with larger amounts of data</a:t>
            </a:r>
          </a:p>
          <a:p>
            <a:pPr>
              <a:buClr>
                <a:srgbClr val="8AD0D6"/>
              </a:buClr>
            </a:pPr>
            <a:r>
              <a:rPr lang="en-US" dirty="0"/>
              <a:t>Readability – How well you can understand what the visualization is trying to communicate</a:t>
            </a:r>
          </a:p>
          <a:p>
            <a:pPr>
              <a:buClr>
                <a:srgbClr val="8AD0D6"/>
              </a:buClr>
            </a:pPr>
            <a:r>
              <a:rPr lang="en-US" dirty="0"/>
              <a:t>Useability – Is this data something we need, and does this illustrate that well</a:t>
            </a:r>
          </a:p>
          <a:p>
            <a:pPr>
              <a:buClr>
                <a:srgbClr val="8AD0D6"/>
              </a:buClr>
            </a:pPr>
            <a:r>
              <a:rPr lang="en-US" dirty="0"/>
              <a:t>Interactivity – Is this visualization one we can  change on the fly, or is it a static visual</a:t>
            </a:r>
          </a:p>
          <a:p>
            <a:pPr>
              <a:buClr>
                <a:srgbClr val="8AD0D6"/>
              </a:buClr>
            </a:pPr>
            <a:r>
              <a:rPr lang="en-US" dirty="0"/>
              <a:t>Aesthetics – How pretty is it</a:t>
            </a:r>
          </a:p>
          <a:p>
            <a:pPr>
              <a:buClr>
                <a:srgbClr val="8AD0D6"/>
              </a:buClr>
            </a:pPr>
            <a:r>
              <a:rPr lang="en-US" dirty="0"/>
              <a:t>Accessibility </a:t>
            </a:r>
          </a:p>
          <a:p>
            <a:pPr lvl="1">
              <a:buClr>
                <a:srgbClr val="8AD0D6"/>
              </a:buClr>
              <a:buFont typeface="Courier New" charset="2"/>
              <a:buChar char="o"/>
            </a:pPr>
            <a:r>
              <a:rPr lang="en-US" sz="1700" dirty="0"/>
              <a:t>This can be a tough thing to do because there can be a wide variety of things that keeps something inaccessible.  Some questions we can ask are</a:t>
            </a:r>
          </a:p>
          <a:p>
            <a:pPr lvl="2">
              <a:buClr>
                <a:srgbClr val="8AD0D6"/>
              </a:buClr>
              <a:buFont typeface="Wingdings" charset="2"/>
              <a:buChar char="§"/>
            </a:pPr>
            <a:r>
              <a:rPr lang="en-US" sz="1500" dirty="0"/>
              <a:t>To whom is it accessible</a:t>
            </a:r>
          </a:p>
          <a:p>
            <a:pPr lvl="2">
              <a:buClr>
                <a:srgbClr val="8AD0D6"/>
              </a:buClr>
              <a:buFont typeface="Wingdings" charset="2"/>
              <a:buChar char="§"/>
            </a:pPr>
            <a:r>
              <a:rPr lang="en-US" sz="1500" dirty="0"/>
              <a:t>Under what conditions?</a:t>
            </a:r>
          </a:p>
          <a:p>
            <a:pPr lvl="2">
              <a:buClr>
                <a:srgbClr val="8AD0D6"/>
              </a:buClr>
              <a:buFont typeface="Wingdings" charset="2"/>
              <a:buChar char="§"/>
            </a:pPr>
            <a:r>
              <a:rPr lang="en-US" sz="1500" dirty="0"/>
              <a:t>For which tasks? </a:t>
            </a:r>
          </a:p>
          <a:p>
            <a:pPr>
              <a:buClr>
                <a:srgbClr val="8AD0D6"/>
              </a:buClr>
            </a:pPr>
            <a:endParaRPr lang="en-US"/>
          </a:p>
        </p:txBody>
      </p:sp>
    </p:spTree>
    <p:extLst>
      <p:ext uri="{BB962C8B-B14F-4D97-AF65-F5344CB8AC3E}">
        <p14:creationId xmlns:p14="http://schemas.microsoft.com/office/powerpoint/2010/main" val="321989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C1D-A53E-4382-02E8-D80E2323092D}"/>
              </a:ext>
            </a:extLst>
          </p:cNvPr>
          <p:cNvSpPr>
            <a:spLocks noGrp="1"/>
          </p:cNvSpPr>
          <p:nvPr>
            <p:ph type="title"/>
          </p:nvPr>
        </p:nvSpPr>
        <p:spPr>
          <a:xfrm>
            <a:off x="8258566" y="1591946"/>
            <a:ext cx="3768942" cy="3120688"/>
          </a:xfrm>
        </p:spPr>
        <p:txBody>
          <a:bodyPr/>
          <a:lstStyle/>
          <a:p>
            <a:r>
              <a:rPr lang="en-US"/>
              <a:t>Example of a good visualization</a:t>
            </a:r>
          </a:p>
        </p:txBody>
      </p:sp>
      <p:pic>
        <p:nvPicPr>
          <p:cNvPr id="4" name="Content Placeholder 3" descr="Graph of the most common Pins">
            <a:extLst>
              <a:ext uri="{FF2B5EF4-FFF2-40B4-BE49-F238E27FC236}">
                <a16:creationId xmlns:a16="http://schemas.microsoft.com/office/drawing/2014/main" id="{E5173737-5A43-3F0B-78CD-0D2A992552CF}"/>
              </a:ext>
            </a:extLst>
          </p:cNvPr>
          <p:cNvPicPr>
            <a:picLocks noGrp="1" noChangeAspect="1"/>
          </p:cNvPicPr>
          <p:nvPr>
            <p:ph idx="1"/>
          </p:nvPr>
        </p:nvPicPr>
        <p:blipFill>
          <a:blip r:embed="rId2"/>
          <a:stretch>
            <a:fillRect/>
          </a:stretch>
        </p:blipFill>
        <p:spPr>
          <a:xfrm>
            <a:off x="12950" y="45788"/>
            <a:ext cx="8215677" cy="6670375"/>
          </a:xfrm>
        </p:spPr>
      </p:pic>
      <p:sp>
        <p:nvSpPr>
          <p:cNvPr id="5" name="TextBox 4">
            <a:extLst>
              <a:ext uri="{FF2B5EF4-FFF2-40B4-BE49-F238E27FC236}">
                <a16:creationId xmlns:a16="http://schemas.microsoft.com/office/drawing/2014/main" id="{DE4A85D6-9282-4CD2-5ECD-74C34E53688D}"/>
              </a:ext>
            </a:extLst>
          </p:cNvPr>
          <p:cNvSpPr txBox="1"/>
          <p:nvPr/>
        </p:nvSpPr>
        <p:spPr>
          <a:xfrm>
            <a:off x="8736593" y="5537703"/>
            <a:ext cx="29725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https://informationisbeautiful.net/visualizations/most-common-pin-codes/</a:t>
            </a:r>
            <a:endParaRPr lang="en-US" dirty="0"/>
          </a:p>
        </p:txBody>
      </p:sp>
    </p:spTree>
    <p:extLst>
      <p:ext uri="{BB962C8B-B14F-4D97-AF65-F5344CB8AC3E}">
        <p14:creationId xmlns:p14="http://schemas.microsoft.com/office/powerpoint/2010/main" val="248421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9A0D-F12E-1B56-53C4-E9CC890ADCAF}"/>
              </a:ext>
            </a:extLst>
          </p:cNvPr>
          <p:cNvSpPr>
            <a:spLocks noGrp="1"/>
          </p:cNvSpPr>
          <p:nvPr>
            <p:ph type="title"/>
          </p:nvPr>
        </p:nvSpPr>
        <p:spPr/>
        <p:txBody>
          <a:bodyPr/>
          <a:lstStyle/>
          <a:p>
            <a:r>
              <a:rPr lang="en-US"/>
              <a:t>What makes a bad visualization?</a:t>
            </a:r>
          </a:p>
        </p:txBody>
      </p:sp>
      <p:sp>
        <p:nvSpPr>
          <p:cNvPr id="3" name="Content Placeholder 2">
            <a:extLst>
              <a:ext uri="{FF2B5EF4-FFF2-40B4-BE49-F238E27FC236}">
                <a16:creationId xmlns:a16="http://schemas.microsoft.com/office/drawing/2014/main" id="{E5FE4CA2-DF08-542F-56AA-D61D6C1805B0}"/>
              </a:ext>
            </a:extLst>
          </p:cNvPr>
          <p:cNvSpPr>
            <a:spLocks noGrp="1"/>
          </p:cNvSpPr>
          <p:nvPr>
            <p:ph idx="1"/>
          </p:nvPr>
        </p:nvSpPr>
        <p:spPr/>
        <p:txBody>
          <a:bodyPr vert="horz" lIns="91440" tIns="45720" rIns="91440" bIns="45720" rtlCol="0" anchor="t">
            <a:normAutofit lnSpcReduction="10000"/>
          </a:bodyPr>
          <a:lstStyle/>
          <a:p>
            <a:r>
              <a:rPr lang="en-US"/>
              <a:t>Visualizations that mislead the viewer, either on purpose or by accident</a:t>
            </a:r>
          </a:p>
          <a:p>
            <a:pPr>
              <a:buClr>
                <a:srgbClr val="8AD0D6"/>
              </a:buClr>
            </a:pPr>
            <a:r>
              <a:rPr lang="en-US"/>
              <a:t>Hiding relevant data, or inaccurately representing data by changing things like scale and proportion, where the chart starts/ends are usually trying to falsely lead you somewhere</a:t>
            </a:r>
          </a:p>
          <a:p>
            <a:pPr>
              <a:buClr>
                <a:srgbClr val="8AD0D6"/>
              </a:buClr>
            </a:pPr>
            <a:r>
              <a:rPr lang="en-US"/>
              <a:t>Showing too much data to confuse the viewer either obviously like a lot of 3D graphs, or more subtly to give the impression of well thought out analysis when in reality it's trying to hide things</a:t>
            </a:r>
          </a:p>
          <a:p>
            <a:pPr>
              <a:buClr>
                <a:srgbClr val="8AD0D6"/>
              </a:buClr>
            </a:pPr>
            <a:r>
              <a:rPr lang="en-US"/>
              <a:t>Lack of context, labels, or any way to tell what the visualization is about and why it was made</a:t>
            </a:r>
          </a:p>
          <a:p>
            <a:pPr>
              <a:buClr>
                <a:srgbClr val="8AD0D6"/>
              </a:buClr>
            </a:pPr>
            <a:r>
              <a:rPr lang="en-US"/>
              <a:t>Using the right data, but in confusing ways to try and lead the viewer into thinking you're saying one thing but you really mean another</a:t>
            </a:r>
          </a:p>
        </p:txBody>
      </p:sp>
    </p:spTree>
    <p:extLst>
      <p:ext uri="{BB962C8B-B14F-4D97-AF65-F5344CB8AC3E}">
        <p14:creationId xmlns:p14="http://schemas.microsoft.com/office/powerpoint/2010/main" val="153600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513E-C4CE-78A5-E0F6-EB4981E409C9}"/>
              </a:ext>
            </a:extLst>
          </p:cNvPr>
          <p:cNvSpPr>
            <a:spLocks noGrp="1"/>
          </p:cNvSpPr>
          <p:nvPr>
            <p:ph type="title"/>
          </p:nvPr>
        </p:nvSpPr>
        <p:spPr/>
        <p:txBody>
          <a:bodyPr/>
          <a:lstStyle/>
          <a:p>
            <a:r>
              <a:rPr lang="en-US"/>
              <a:t>Example of a bad visualization</a:t>
            </a:r>
          </a:p>
        </p:txBody>
      </p:sp>
      <p:pic>
        <p:nvPicPr>
          <p:cNvPr id="4" name="Content Placeholder 3" descr="A map of the world with flags and numbers&#10;&#10;Description automatically generated">
            <a:extLst>
              <a:ext uri="{FF2B5EF4-FFF2-40B4-BE49-F238E27FC236}">
                <a16:creationId xmlns:a16="http://schemas.microsoft.com/office/drawing/2014/main" id="{B4355346-C2EA-5D79-F359-D0E6DCBAFDC8}"/>
              </a:ext>
            </a:extLst>
          </p:cNvPr>
          <p:cNvPicPr>
            <a:picLocks noGrp="1" noChangeAspect="1"/>
          </p:cNvPicPr>
          <p:nvPr>
            <p:ph idx="1"/>
          </p:nvPr>
        </p:nvPicPr>
        <p:blipFill>
          <a:blip r:embed="rId2"/>
          <a:stretch>
            <a:fillRect/>
          </a:stretch>
        </p:blipFill>
        <p:spPr>
          <a:xfrm>
            <a:off x="798440" y="1328738"/>
            <a:ext cx="5035695" cy="4195762"/>
          </a:xfrm>
        </p:spPr>
      </p:pic>
      <p:sp>
        <p:nvSpPr>
          <p:cNvPr id="5" name="TextBox 4">
            <a:extLst>
              <a:ext uri="{FF2B5EF4-FFF2-40B4-BE49-F238E27FC236}">
                <a16:creationId xmlns:a16="http://schemas.microsoft.com/office/drawing/2014/main" id="{32BEF912-ECB2-093C-BFF7-D3AAED947DB6}"/>
              </a:ext>
            </a:extLst>
          </p:cNvPr>
          <p:cNvSpPr txBox="1"/>
          <p:nvPr/>
        </p:nvSpPr>
        <p:spPr>
          <a:xfrm>
            <a:off x="694224" y="5694126"/>
            <a:ext cx="47078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t>Doesn't show by population (US has 300M+ ppl vs UK has 65M+ ppl)</a:t>
            </a:r>
          </a:p>
          <a:p>
            <a:pPr marL="342900" indent="-342900">
              <a:buFont typeface="Arial"/>
              <a:buChar char="•"/>
            </a:pPr>
            <a:r>
              <a:rPr lang="en-US" dirty="0"/>
              <a:t>What are the dots for?</a:t>
            </a:r>
          </a:p>
        </p:txBody>
      </p:sp>
      <p:pic>
        <p:nvPicPr>
          <p:cNvPr id="6" name="Picture 5" descr="A map of europe with numbers and a number of people&#10;&#10;Description automatically generated">
            <a:extLst>
              <a:ext uri="{FF2B5EF4-FFF2-40B4-BE49-F238E27FC236}">
                <a16:creationId xmlns:a16="http://schemas.microsoft.com/office/drawing/2014/main" id="{B111EED7-488E-2A73-4808-A0092BFFE8A2}"/>
              </a:ext>
            </a:extLst>
          </p:cNvPr>
          <p:cNvPicPr>
            <a:picLocks noChangeAspect="1"/>
          </p:cNvPicPr>
          <p:nvPr/>
        </p:nvPicPr>
        <p:blipFill>
          <a:blip r:embed="rId3"/>
          <a:stretch>
            <a:fillRect/>
          </a:stretch>
        </p:blipFill>
        <p:spPr>
          <a:xfrm>
            <a:off x="6240855" y="1330739"/>
            <a:ext cx="3799437" cy="3178007"/>
          </a:xfrm>
          <a:prstGeom prst="rect">
            <a:avLst/>
          </a:prstGeom>
        </p:spPr>
      </p:pic>
      <p:sp>
        <p:nvSpPr>
          <p:cNvPr id="9" name="TextBox 8">
            <a:extLst>
              <a:ext uri="{FF2B5EF4-FFF2-40B4-BE49-F238E27FC236}">
                <a16:creationId xmlns:a16="http://schemas.microsoft.com/office/drawing/2014/main" id="{C73D4930-8A4C-1BD1-A63E-42ED0F2D24C9}"/>
              </a:ext>
            </a:extLst>
          </p:cNvPr>
          <p:cNvSpPr txBox="1"/>
          <p:nvPr/>
        </p:nvSpPr>
        <p:spPr>
          <a:xfrm>
            <a:off x="6401804" y="4792678"/>
            <a:ext cx="35006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t>What are the </a:t>
            </a:r>
            <a:r>
              <a:rPr lang="en-US" dirty="0" err="1"/>
              <a:t>colours</a:t>
            </a:r>
            <a:r>
              <a:rPr lang="en-US" dirty="0"/>
              <a:t> for?</a:t>
            </a:r>
          </a:p>
          <a:p>
            <a:pPr marL="342900" indent="-342900">
              <a:buFont typeface="Arial"/>
              <a:buChar char="•"/>
            </a:pPr>
            <a:r>
              <a:rPr lang="en-US" dirty="0"/>
              <a:t>Why are some the same?</a:t>
            </a:r>
          </a:p>
        </p:txBody>
      </p:sp>
      <p:sp>
        <p:nvSpPr>
          <p:cNvPr id="10" name="TextBox 9">
            <a:extLst>
              <a:ext uri="{FF2B5EF4-FFF2-40B4-BE49-F238E27FC236}">
                <a16:creationId xmlns:a16="http://schemas.microsoft.com/office/drawing/2014/main" id="{F824F6FE-6914-409C-1822-4C2C009E7EC3}"/>
              </a:ext>
            </a:extLst>
          </p:cNvPr>
          <p:cNvSpPr txBox="1"/>
          <p:nvPr/>
        </p:nvSpPr>
        <p:spPr>
          <a:xfrm>
            <a:off x="5794218" y="6443048"/>
            <a:ext cx="61412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https://www.luzmo.com/blog/bad-data-visualization</a:t>
            </a:r>
            <a:endParaRPr lang="en-US" dirty="0"/>
          </a:p>
        </p:txBody>
      </p:sp>
    </p:spTree>
    <p:extLst>
      <p:ext uri="{BB962C8B-B14F-4D97-AF65-F5344CB8AC3E}">
        <p14:creationId xmlns:p14="http://schemas.microsoft.com/office/powerpoint/2010/main" val="3251642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Week 13</vt:lpstr>
      <vt:lpstr>Why we visualize data</vt:lpstr>
      <vt:lpstr>Visualizations</vt:lpstr>
      <vt:lpstr>Example: Charts and Graphs</vt:lpstr>
      <vt:lpstr>Example: Dashboards and Widgets</vt:lpstr>
      <vt:lpstr>How to tell if it's a good visualization</vt:lpstr>
      <vt:lpstr>Example of a good visualization</vt:lpstr>
      <vt:lpstr>What makes a bad visualization?</vt:lpstr>
      <vt:lpstr>Example of a bad visualization</vt:lpstr>
      <vt:lpstr>Example: Averages</vt:lpstr>
      <vt:lpstr>Example: Percentiles</vt:lpstr>
      <vt:lpstr>Percentiles Continues</vt:lpstr>
      <vt:lpstr>Data visualizations and accessibility </vt:lpstr>
      <vt:lpstr>Examples of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234</cp:revision>
  <dcterms:created xsi:type="dcterms:W3CDTF">2024-09-27T15:42:52Z</dcterms:created>
  <dcterms:modified xsi:type="dcterms:W3CDTF">2024-11-22T16:07:40Z</dcterms:modified>
</cp:coreProperties>
</file>